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9" r:id="rId4"/>
    <p:sldId id="276" r:id="rId5"/>
    <p:sldId id="273" r:id="rId6"/>
    <p:sldId id="274" r:id="rId7"/>
    <p:sldId id="275" r:id="rId8"/>
    <p:sldId id="277" r:id="rId9"/>
    <p:sldId id="278" r:id="rId10"/>
    <p:sldId id="281" r:id="rId11"/>
    <p:sldId id="279" r:id="rId12"/>
    <p:sldId id="282" r:id="rId13"/>
    <p:sldId id="280" r:id="rId14"/>
    <p:sldId id="284" r:id="rId15"/>
    <p:sldId id="285" r:id="rId16"/>
    <p:sldId id="286" r:id="rId17"/>
    <p:sldId id="287" r:id="rId18"/>
    <p:sldId id="288" r:id="rId19"/>
    <p:sldId id="289" r:id="rId20"/>
    <p:sldId id="29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4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C25DEE-6F74-4845-8ECD-41C768773EDB}" type="doc">
      <dgm:prSet loTypeId="urn:microsoft.com/office/officeart/2005/8/layout/vList6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B89E85C2-3F1E-44B5-BD02-333DDDA1C91B}">
      <dgm:prSet phldrT="[Текст]" custT="1"/>
      <dgm:spPr/>
      <dgm:t>
        <a:bodyPr/>
        <a:lstStyle/>
        <a:p>
          <a:pPr algn="l"/>
          <a:r>
            <a:rPr lang="ru-RU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 этап: </a:t>
          </a:r>
        </a:p>
        <a:p>
          <a:pPr algn="l"/>
          <a:r>
            <a:rPr lang="ru-RU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апрель-май</a:t>
          </a:r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8D4F2F0-4883-42DC-855B-989D5ADCA172}" type="parTrans" cxnId="{6FFB7882-8BA8-4278-8534-E973D25C71ED}">
      <dgm:prSet/>
      <dgm:spPr/>
      <dgm:t>
        <a:bodyPr/>
        <a:lstStyle/>
        <a:p>
          <a:endParaRPr lang="ru-RU"/>
        </a:p>
      </dgm:t>
    </dgm:pt>
    <dgm:pt modelId="{4F171301-B3C3-45C5-8365-2ACAA68D286F}" type="sibTrans" cxnId="{6FFB7882-8BA8-4278-8534-E973D25C71ED}">
      <dgm:prSet/>
      <dgm:spPr/>
      <dgm:t>
        <a:bodyPr/>
        <a:lstStyle/>
        <a:p>
          <a:endParaRPr lang="ru-RU"/>
        </a:p>
      </dgm:t>
    </dgm:pt>
    <dgm:pt modelId="{370D941B-D4AE-4F24-B675-B90AA791CD0E}">
      <dgm:prSet phldrT="[Текст]" custT="1"/>
      <dgm:spPr/>
      <dgm:t>
        <a:bodyPr/>
        <a:lstStyle/>
        <a:p>
          <a:r>
            <a:rPr lang="ru-RU" sz="1600" b="0" dirty="0" smtClean="0"/>
            <a:t>Работа сайтов</a:t>
          </a:r>
          <a:endParaRPr lang="ru-RU" sz="1600" b="0" dirty="0"/>
        </a:p>
      </dgm:t>
    </dgm:pt>
    <dgm:pt modelId="{24D5F150-DFD6-45C0-85AF-6FE8253DDDB7}" type="parTrans" cxnId="{9045977D-2FCD-490C-A432-E7F603F82D61}">
      <dgm:prSet/>
      <dgm:spPr/>
      <dgm:t>
        <a:bodyPr/>
        <a:lstStyle/>
        <a:p>
          <a:endParaRPr lang="ru-RU"/>
        </a:p>
      </dgm:t>
    </dgm:pt>
    <dgm:pt modelId="{2F0CEFF4-370C-4213-9132-BD91D33F6455}" type="sibTrans" cxnId="{9045977D-2FCD-490C-A432-E7F603F82D61}">
      <dgm:prSet/>
      <dgm:spPr/>
      <dgm:t>
        <a:bodyPr/>
        <a:lstStyle/>
        <a:p>
          <a:endParaRPr lang="ru-RU"/>
        </a:p>
      </dgm:t>
    </dgm:pt>
    <dgm:pt modelId="{0BFF2470-A684-4BF4-AE45-14CE315CDCAF}">
      <dgm:prSet phldrT="[Текст]" custT="1"/>
      <dgm:spPr/>
      <dgm:t>
        <a:bodyPr/>
        <a:lstStyle/>
        <a:p>
          <a:pPr algn="l"/>
          <a:r>
            <a:rPr lang="ru-RU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2 этап: </a:t>
          </a:r>
        </a:p>
        <a:p>
          <a:pPr algn="l"/>
          <a:r>
            <a:rPr lang="ru-RU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июнь-август</a:t>
          </a:r>
        </a:p>
      </dgm:t>
    </dgm:pt>
    <dgm:pt modelId="{83AFD244-A729-4E86-BCD2-632947B03A01}" type="parTrans" cxnId="{30FCC919-DF37-4B9D-8DA5-62F2CC20F500}">
      <dgm:prSet/>
      <dgm:spPr/>
      <dgm:t>
        <a:bodyPr/>
        <a:lstStyle/>
        <a:p>
          <a:endParaRPr lang="ru-RU"/>
        </a:p>
      </dgm:t>
    </dgm:pt>
    <dgm:pt modelId="{F95EB156-4D26-45E8-84B2-1C156ADE96B2}" type="sibTrans" cxnId="{30FCC919-DF37-4B9D-8DA5-62F2CC20F500}">
      <dgm:prSet/>
      <dgm:spPr/>
      <dgm:t>
        <a:bodyPr/>
        <a:lstStyle/>
        <a:p>
          <a:endParaRPr lang="ru-RU"/>
        </a:p>
      </dgm:t>
    </dgm:pt>
    <dgm:pt modelId="{97C4E7D8-4A76-4BA6-8C0A-20AF2BFB7856}">
      <dgm:prSet phldrT="[Текст]" custT="1"/>
      <dgm:spPr/>
      <dgm:t>
        <a:bodyPr/>
        <a:lstStyle/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b="0" dirty="0" smtClean="0"/>
            <a:t>Реализация проекта</a:t>
          </a:r>
          <a:endParaRPr lang="ru-RU" sz="1600" b="0" dirty="0"/>
        </a:p>
      </dgm:t>
    </dgm:pt>
    <dgm:pt modelId="{FDE17D1D-A154-4980-A75D-E14CA05E48CC}" type="parTrans" cxnId="{967B0F39-5E3F-49BA-AD93-D84A7E6111D7}">
      <dgm:prSet/>
      <dgm:spPr/>
      <dgm:t>
        <a:bodyPr/>
        <a:lstStyle/>
        <a:p>
          <a:endParaRPr lang="ru-RU"/>
        </a:p>
      </dgm:t>
    </dgm:pt>
    <dgm:pt modelId="{61CF4C2D-3729-4166-8907-F97EF2A22BFC}" type="sibTrans" cxnId="{967B0F39-5E3F-49BA-AD93-D84A7E6111D7}">
      <dgm:prSet/>
      <dgm:spPr/>
      <dgm:t>
        <a:bodyPr/>
        <a:lstStyle/>
        <a:p>
          <a:endParaRPr lang="ru-RU"/>
        </a:p>
      </dgm:t>
    </dgm:pt>
    <dgm:pt modelId="{26A484C7-ADD2-46D1-9A98-7337955F185F}">
      <dgm:prSet custT="1"/>
      <dgm:spPr/>
      <dgm:t>
        <a:bodyPr/>
        <a:lstStyle/>
        <a:p>
          <a:pPr algn="l"/>
          <a:r>
            <a:rPr lang="ru-RU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3 этап: </a:t>
          </a:r>
        </a:p>
        <a:p>
          <a:pPr algn="l"/>
          <a:r>
            <a:rPr lang="ru-RU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май-август</a:t>
          </a:r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414FC6C-77C2-4599-AB6C-19531E283B2F}" type="parTrans" cxnId="{CB860990-AAB6-4414-90BA-FEE4B0C86FB5}">
      <dgm:prSet/>
      <dgm:spPr/>
      <dgm:t>
        <a:bodyPr/>
        <a:lstStyle/>
        <a:p>
          <a:endParaRPr lang="ru-RU"/>
        </a:p>
      </dgm:t>
    </dgm:pt>
    <dgm:pt modelId="{548EDEA8-6FF7-43B0-8CF8-D9378B551C70}" type="sibTrans" cxnId="{CB860990-AAB6-4414-90BA-FEE4B0C86FB5}">
      <dgm:prSet/>
      <dgm:spPr/>
      <dgm:t>
        <a:bodyPr/>
        <a:lstStyle/>
        <a:p>
          <a:endParaRPr lang="ru-RU"/>
        </a:p>
      </dgm:t>
    </dgm:pt>
    <dgm:pt modelId="{3D1DED8B-8867-4560-9888-9A571BF0BE8B}">
      <dgm:prSet custT="1"/>
      <dgm:spPr/>
      <dgm:t>
        <a:bodyPr/>
        <a:lstStyle/>
        <a:p>
          <a:pPr algn="l"/>
          <a:r>
            <a:rPr lang="ru-RU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4 этап: </a:t>
          </a:r>
        </a:p>
        <a:p>
          <a:pPr algn="l"/>
          <a:r>
            <a:rPr lang="ru-RU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август </a:t>
          </a:r>
        </a:p>
      </dgm:t>
    </dgm:pt>
    <dgm:pt modelId="{31D48689-FA98-43A4-A189-F0DA849E1FCB}" type="parTrans" cxnId="{46163AD6-042E-4A27-BE9C-06C65939E230}">
      <dgm:prSet/>
      <dgm:spPr/>
      <dgm:t>
        <a:bodyPr/>
        <a:lstStyle/>
        <a:p>
          <a:endParaRPr lang="ru-RU"/>
        </a:p>
      </dgm:t>
    </dgm:pt>
    <dgm:pt modelId="{730A39A3-D5D0-49B4-BEF2-5BEB95D69029}" type="sibTrans" cxnId="{46163AD6-042E-4A27-BE9C-06C65939E230}">
      <dgm:prSet/>
      <dgm:spPr/>
      <dgm:t>
        <a:bodyPr/>
        <a:lstStyle/>
        <a:p>
          <a:endParaRPr lang="ru-RU"/>
        </a:p>
      </dgm:t>
    </dgm:pt>
    <dgm:pt modelId="{0F760B84-F28B-4C4A-93C5-24DF60D00063}">
      <dgm:prSet custT="1"/>
      <dgm:spPr/>
      <dgm:t>
        <a:bodyPr/>
        <a:lstStyle/>
        <a:p>
          <a:r>
            <a:rPr lang="ru-RU" sz="1800" b="1" dirty="0" smtClean="0"/>
            <a:t>Смотр-конкурс </a:t>
          </a:r>
          <a:r>
            <a:rPr lang="ru-RU" sz="1800" b="0" dirty="0" smtClean="0"/>
            <a:t>образовательных организаций «Цветущий город – 201</a:t>
          </a:r>
          <a:r>
            <a:rPr lang="en-US" sz="1800" b="0" dirty="0" smtClean="0"/>
            <a:t>7</a:t>
          </a:r>
          <a:r>
            <a:rPr lang="ru-RU" sz="1800" b="0" dirty="0" smtClean="0"/>
            <a:t>»</a:t>
          </a:r>
          <a:endParaRPr lang="ru-RU" sz="1800" b="0" dirty="0"/>
        </a:p>
      </dgm:t>
    </dgm:pt>
    <dgm:pt modelId="{77BBA1AD-58AF-46DC-86E3-0FFC46A6D2A9}" type="parTrans" cxnId="{701E812E-6EF5-4E9C-9E18-CB46555FECEB}">
      <dgm:prSet/>
      <dgm:spPr/>
      <dgm:t>
        <a:bodyPr/>
        <a:lstStyle/>
        <a:p>
          <a:endParaRPr lang="ru-RU"/>
        </a:p>
      </dgm:t>
    </dgm:pt>
    <dgm:pt modelId="{69102684-7D82-4C69-BC75-545B96DA0A0F}" type="sibTrans" cxnId="{701E812E-6EF5-4E9C-9E18-CB46555FECEB}">
      <dgm:prSet/>
      <dgm:spPr/>
      <dgm:t>
        <a:bodyPr/>
        <a:lstStyle/>
        <a:p>
          <a:endParaRPr lang="ru-RU"/>
        </a:p>
      </dgm:t>
    </dgm:pt>
    <dgm:pt modelId="{82498CE5-E24C-4CE4-8541-BA28665EBDC0}">
      <dgm:prSet phldrT="[Текст]" custT="1"/>
      <dgm:spPr/>
      <dgm:t>
        <a:bodyPr/>
        <a:lstStyle/>
        <a:p>
          <a:r>
            <a:rPr lang="ru-RU" sz="1600" b="1" dirty="0" smtClean="0"/>
            <a:t>Публичная защита </a:t>
          </a:r>
          <a:r>
            <a:rPr lang="ru-RU" sz="1600" b="0" dirty="0" smtClean="0"/>
            <a:t>перспективных проектов-презентаций благоустройства и озеленения территорий образовательных организаций</a:t>
          </a:r>
          <a:endParaRPr lang="ru-RU" sz="1600" b="0" dirty="0"/>
        </a:p>
      </dgm:t>
    </dgm:pt>
    <dgm:pt modelId="{D357367A-882B-42BF-BAA8-D244D36FF967}" type="parTrans" cxnId="{CEE9C2D9-AD05-4405-9F8A-5B00837F4443}">
      <dgm:prSet/>
      <dgm:spPr/>
      <dgm:t>
        <a:bodyPr/>
        <a:lstStyle/>
        <a:p>
          <a:endParaRPr lang="ru-RU"/>
        </a:p>
      </dgm:t>
    </dgm:pt>
    <dgm:pt modelId="{CBF596F9-E5B0-4307-84C6-AAEB742DBF1A}" type="sibTrans" cxnId="{CEE9C2D9-AD05-4405-9F8A-5B00837F4443}">
      <dgm:prSet/>
      <dgm:spPr/>
      <dgm:t>
        <a:bodyPr/>
        <a:lstStyle/>
        <a:p>
          <a:endParaRPr lang="ru-RU"/>
        </a:p>
      </dgm:t>
    </dgm:pt>
    <dgm:pt modelId="{D39EEFCA-D6AC-43E4-B30B-FA1A2D78342E}">
      <dgm:prSet custT="1"/>
      <dgm:spPr/>
      <dgm:t>
        <a:bodyPr/>
        <a:lstStyle/>
        <a:p>
          <a:r>
            <a:rPr lang="ru-RU" sz="1600" dirty="0" smtClean="0">
              <a:latin typeface="+mj-lt"/>
              <a:cs typeface="Arial" pitchFamily="34" charset="0"/>
            </a:rPr>
            <a:t>Контрольная деятельность по подготовке к  городскому смотру-конкурсу на лучшее благоустройство и озеленение территорий </a:t>
          </a:r>
          <a:r>
            <a:rPr lang="ru-RU" sz="1600" dirty="0" smtClean="0">
              <a:latin typeface="+mn-lt"/>
            </a:rPr>
            <a:t>образовательных организаций «Цветущий город-201</a:t>
          </a:r>
          <a:r>
            <a:rPr lang="en-US" sz="1600" dirty="0" smtClean="0">
              <a:latin typeface="+mn-lt"/>
            </a:rPr>
            <a:t>7</a:t>
          </a:r>
          <a:r>
            <a:rPr lang="ru-RU" sz="1600" dirty="0" smtClean="0">
              <a:latin typeface="+mn-lt"/>
            </a:rPr>
            <a:t>»</a:t>
          </a:r>
          <a:r>
            <a:rPr lang="ru-RU" sz="1600" dirty="0" smtClean="0">
              <a:latin typeface="+mj-lt"/>
              <a:cs typeface="Arial" pitchFamily="34" charset="0"/>
            </a:rPr>
            <a:t> </a:t>
          </a:r>
          <a:endParaRPr lang="ru-RU" sz="1600" dirty="0">
            <a:latin typeface="+mj-lt"/>
            <a:cs typeface="Arial" pitchFamily="34" charset="0"/>
          </a:endParaRPr>
        </a:p>
      </dgm:t>
    </dgm:pt>
    <dgm:pt modelId="{E4355CDF-7103-4088-AFD0-FABA08BF8D2B}" type="sibTrans" cxnId="{95C7C8D2-A628-4CCC-AEF0-3B750D26CF3F}">
      <dgm:prSet/>
      <dgm:spPr/>
      <dgm:t>
        <a:bodyPr/>
        <a:lstStyle/>
        <a:p>
          <a:endParaRPr lang="ru-RU"/>
        </a:p>
      </dgm:t>
    </dgm:pt>
    <dgm:pt modelId="{E98D5CE0-6E48-496D-AEB9-F93C5097B730}" type="parTrans" cxnId="{95C7C8D2-A628-4CCC-AEF0-3B750D26CF3F}">
      <dgm:prSet/>
      <dgm:spPr/>
      <dgm:t>
        <a:bodyPr/>
        <a:lstStyle/>
        <a:p>
          <a:endParaRPr lang="ru-RU"/>
        </a:p>
      </dgm:t>
    </dgm:pt>
    <dgm:pt modelId="{A377FDB3-40A7-41EC-96F8-E4F75A9B8A7C}">
      <dgm:prSet phldrT="[Текст]" custT="1"/>
      <dgm:spPr/>
      <dgm:t>
        <a:bodyPr/>
        <a:lstStyle/>
        <a:p>
          <a:r>
            <a:rPr lang="ru-RU" sz="1600" b="0" dirty="0" smtClean="0"/>
            <a:t>Разработка проектов благоустройства и озеленения </a:t>
          </a:r>
          <a:r>
            <a:rPr lang="ru-RU" sz="1600" b="1" dirty="0" smtClean="0"/>
            <a:t>(до 15.05)</a:t>
          </a:r>
          <a:endParaRPr lang="ru-RU" sz="1600" b="1" dirty="0"/>
        </a:p>
      </dgm:t>
    </dgm:pt>
    <dgm:pt modelId="{3B75059C-0832-4F22-BA3E-502D74BF5EC4}" type="parTrans" cxnId="{3582CCE2-6E99-4FD5-A2E9-8906CEE64728}">
      <dgm:prSet/>
      <dgm:spPr/>
      <dgm:t>
        <a:bodyPr/>
        <a:lstStyle/>
        <a:p>
          <a:endParaRPr lang="ru-RU"/>
        </a:p>
      </dgm:t>
    </dgm:pt>
    <dgm:pt modelId="{29E37DBB-4646-4034-A1E1-45934B5F6BFF}" type="sibTrans" cxnId="{3582CCE2-6E99-4FD5-A2E9-8906CEE64728}">
      <dgm:prSet/>
      <dgm:spPr/>
      <dgm:t>
        <a:bodyPr/>
        <a:lstStyle/>
        <a:p>
          <a:endParaRPr lang="ru-RU"/>
        </a:p>
      </dgm:t>
    </dgm:pt>
    <dgm:pt modelId="{45BF00F4-782B-4232-AC5B-89CD1E81CB65}">
      <dgm:prSet phldrT="[Текст]" custT="1"/>
      <dgm:spPr/>
      <dgm:t>
        <a:bodyPr/>
        <a:lstStyle/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600" b="0" dirty="0"/>
        </a:p>
      </dgm:t>
    </dgm:pt>
    <dgm:pt modelId="{A0694FF8-56A3-4705-883C-E3E7592B5547}" type="parTrans" cxnId="{1E0909F3-E587-4FF7-A17A-CC12F581C26F}">
      <dgm:prSet/>
      <dgm:spPr/>
      <dgm:t>
        <a:bodyPr/>
        <a:lstStyle/>
        <a:p>
          <a:endParaRPr lang="ru-RU"/>
        </a:p>
      </dgm:t>
    </dgm:pt>
    <dgm:pt modelId="{DAF44467-A876-4F1B-8CDF-F04CE80013A4}" type="sibTrans" cxnId="{1E0909F3-E587-4FF7-A17A-CC12F581C26F}">
      <dgm:prSet/>
      <dgm:spPr/>
      <dgm:t>
        <a:bodyPr/>
        <a:lstStyle/>
        <a:p>
          <a:endParaRPr lang="ru-RU"/>
        </a:p>
      </dgm:t>
    </dgm:pt>
    <dgm:pt modelId="{405A280C-A5A1-4E8E-9FE9-A32E098F0146}">
      <dgm:prSet phldrT="[Текст]" custT="1"/>
      <dgm:spPr/>
      <dgm:t>
        <a:bodyPr/>
        <a:lstStyle/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600" b="0" dirty="0"/>
        </a:p>
      </dgm:t>
    </dgm:pt>
    <dgm:pt modelId="{D2773FDB-9C02-4BFD-8AF0-0D7F6BF6817C}" type="parTrans" cxnId="{77E1CBE6-A9E8-4719-ACE6-E313E405B36B}">
      <dgm:prSet/>
      <dgm:spPr/>
      <dgm:t>
        <a:bodyPr/>
        <a:lstStyle/>
        <a:p>
          <a:endParaRPr lang="ru-RU"/>
        </a:p>
      </dgm:t>
    </dgm:pt>
    <dgm:pt modelId="{A55CB7F5-25D3-417E-A77C-7D9C19AB478C}" type="sibTrans" cxnId="{77E1CBE6-A9E8-4719-ACE6-E313E405B36B}">
      <dgm:prSet/>
      <dgm:spPr/>
      <dgm:t>
        <a:bodyPr/>
        <a:lstStyle/>
        <a:p>
          <a:endParaRPr lang="ru-RU"/>
        </a:p>
      </dgm:t>
    </dgm:pt>
    <dgm:pt modelId="{5CF06CCE-1400-4898-B468-E81F31FC67B1}">
      <dgm:prSet phldrT="[Текст]" custT="1"/>
      <dgm:spPr/>
      <dgm:t>
        <a:bodyPr/>
        <a:lstStyle/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600" b="0" dirty="0"/>
        </a:p>
      </dgm:t>
    </dgm:pt>
    <dgm:pt modelId="{934EE544-F62E-4166-BE16-E60F0EAA9836}" type="parTrans" cxnId="{E7C5397B-3952-47F9-A43C-58298D33A6FC}">
      <dgm:prSet/>
      <dgm:spPr/>
      <dgm:t>
        <a:bodyPr/>
        <a:lstStyle/>
        <a:p>
          <a:endParaRPr lang="ru-RU"/>
        </a:p>
      </dgm:t>
    </dgm:pt>
    <dgm:pt modelId="{148AD36D-8F3E-4D5C-9318-1959D15DB1D1}" type="sibTrans" cxnId="{E7C5397B-3952-47F9-A43C-58298D33A6FC}">
      <dgm:prSet/>
      <dgm:spPr/>
      <dgm:t>
        <a:bodyPr/>
        <a:lstStyle/>
        <a:p>
          <a:endParaRPr lang="ru-RU"/>
        </a:p>
      </dgm:t>
    </dgm:pt>
    <dgm:pt modelId="{65452EF5-8A7D-41B1-82C7-017970920192}">
      <dgm:prSet phldrT="[Текст]" custT="1"/>
      <dgm:spPr/>
      <dgm:t>
        <a:bodyPr/>
        <a:lstStyle/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600" b="0" dirty="0"/>
        </a:p>
      </dgm:t>
    </dgm:pt>
    <dgm:pt modelId="{5742DF66-F7C0-4CF2-B707-7DEAE3794391}" type="parTrans" cxnId="{07B0C298-097D-4EAA-817C-292A4DF65758}">
      <dgm:prSet/>
      <dgm:spPr/>
      <dgm:t>
        <a:bodyPr/>
        <a:lstStyle/>
        <a:p>
          <a:endParaRPr lang="ru-RU"/>
        </a:p>
      </dgm:t>
    </dgm:pt>
    <dgm:pt modelId="{E7066FF3-C7ED-4D6F-B906-29A1F1471DF2}" type="sibTrans" cxnId="{07B0C298-097D-4EAA-817C-292A4DF65758}">
      <dgm:prSet/>
      <dgm:spPr/>
      <dgm:t>
        <a:bodyPr/>
        <a:lstStyle/>
        <a:p>
          <a:endParaRPr lang="ru-RU"/>
        </a:p>
      </dgm:t>
    </dgm:pt>
    <dgm:pt modelId="{773AB9A7-71C0-42C8-AABE-DA4C14059672}">
      <dgm:prSet phldrT="[Текст]" custT="1"/>
      <dgm:spPr/>
      <dgm:t>
        <a:bodyPr/>
        <a:lstStyle/>
        <a:p>
          <a:r>
            <a:rPr lang="ru-RU" sz="1600" b="0" dirty="0" smtClean="0"/>
            <a:t>Организационно-методические мероприятия</a:t>
          </a:r>
          <a:endParaRPr lang="ru-RU" sz="1600" b="0" dirty="0"/>
        </a:p>
      </dgm:t>
    </dgm:pt>
    <dgm:pt modelId="{A5CFAF27-8F6A-493F-9099-778A4D8B99C9}" type="parTrans" cxnId="{ABEF898F-0C80-478C-8B2A-91D400E54BDE}">
      <dgm:prSet/>
      <dgm:spPr/>
      <dgm:t>
        <a:bodyPr/>
        <a:lstStyle/>
        <a:p>
          <a:endParaRPr lang="ru-RU"/>
        </a:p>
      </dgm:t>
    </dgm:pt>
    <dgm:pt modelId="{A6110EF5-DABB-4104-AAC1-8671726436F3}" type="sibTrans" cxnId="{ABEF898F-0C80-478C-8B2A-91D400E54BDE}">
      <dgm:prSet/>
      <dgm:spPr/>
      <dgm:t>
        <a:bodyPr/>
        <a:lstStyle/>
        <a:p>
          <a:endParaRPr lang="ru-RU"/>
        </a:p>
      </dgm:t>
    </dgm:pt>
    <dgm:pt modelId="{170F3B14-0578-46C3-844C-765BC67F5D08}">
      <dgm:prSet phldrT="[Текст]" custT="1"/>
      <dgm:spPr/>
      <dgm:t>
        <a:bodyPr/>
        <a:lstStyle/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b="0" dirty="0" smtClean="0"/>
            <a:t> Информационное сопровождение проекта. Работа сайтов.</a:t>
          </a:r>
          <a:endParaRPr lang="ru-RU" sz="1600" b="0" dirty="0"/>
        </a:p>
      </dgm:t>
    </dgm:pt>
    <dgm:pt modelId="{F56FC2BF-5F21-4DB8-99DE-7A16C5587D29}" type="parTrans" cxnId="{2B15F702-A0AE-44D8-9D44-B12F7209E5DF}">
      <dgm:prSet/>
      <dgm:spPr/>
      <dgm:t>
        <a:bodyPr/>
        <a:lstStyle/>
        <a:p>
          <a:endParaRPr lang="ru-RU"/>
        </a:p>
      </dgm:t>
    </dgm:pt>
    <dgm:pt modelId="{24DB0135-7F4F-419F-93FF-AEA31F03A71A}" type="sibTrans" cxnId="{2B15F702-A0AE-44D8-9D44-B12F7209E5DF}">
      <dgm:prSet/>
      <dgm:spPr/>
      <dgm:t>
        <a:bodyPr/>
        <a:lstStyle/>
        <a:p>
          <a:endParaRPr lang="ru-RU"/>
        </a:p>
      </dgm:t>
    </dgm:pt>
    <dgm:pt modelId="{7FFBCEF3-267F-4106-AEDF-4B3FDCF299A0}">
      <dgm:prSet phldrT="[Текст]" custT="1"/>
      <dgm:spPr/>
      <dgm:t>
        <a:bodyPr/>
        <a:lstStyle/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b="0" dirty="0" smtClean="0"/>
            <a:t> Подготовка презентации по итогам реализации проекта</a:t>
          </a:r>
          <a:endParaRPr lang="ru-RU" sz="1600" b="0" dirty="0"/>
        </a:p>
      </dgm:t>
    </dgm:pt>
    <dgm:pt modelId="{3FDC378D-AAEC-4DD2-9309-E4267AC4A874}" type="parTrans" cxnId="{CDC32712-F266-41C4-9758-34CC97E93511}">
      <dgm:prSet/>
      <dgm:spPr/>
      <dgm:t>
        <a:bodyPr/>
        <a:lstStyle/>
        <a:p>
          <a:endParaRPr lang="ru-RU"/>
        </a:p>
      </dgm:t>
    </dgm:pt>
    <dgm:pt modelId="{0AAE9C98-E180-4A4C-B124-C078EF9AEB7E}" type="sibTrans" cxnId="{CDC32712-F266-41C4-9758-34CC97E93511}">
      <dgm:prSet/>
      <dgm:spPr/>
      <dgm:t>
        <a:bodyPr/>
        <a:lstStyle/>
        <a:p>
          <a:endParaRPr lang="ru-RU"/>
        </a:p>
      </dgm:t>
    </dgm:pt>
    <dgm:pt modelId="{965EBD2F-5D29-48FE-9E09-9CA8B76BE82D}" type="pres">
      <dgm:prSet presAssocID="{DFC25DEE-6F74-4845-8ECD-41C768773ED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523AA19-DB94-46EA-8D79-2BFEC5336A6E}" type="pres">
      <dgm:prSet presAssocID="{B89E85C2-3F1E-44B5-BD02-333DDDA1C91B}" presName="linNode" presStyleCnt="0"/>
      <dgm:spPr/>
    </dgm:pt>
    <dgm:pt modelId="{35F2AAD5-DF9D-4B76-97C8-98DBDF1E6ADE}" type="pres">
      <dgm:prSet presAssocID="{B89E85C2-3F1E-44B5-BD02-333DDDA1C91B}" presName="parentShp" presStyleLbl="node1" presStyleIdx="0" presStyleCnt="4" custScaleX="53751" custScaleY="126160" custLinFactNeighborX="-1494" custLinFactNeighborY="8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9B0F7E-87E0-4DA7-BD34-C36B407859CD}" type="pres">
      <dgm:prSet presAssocID="{B89E85C2-3F1E-44B5-BD02-333DDDA1C91B}" presName="childShp" presStyleLbl="bgAccFollowNode1" presStyleIdx="0" presStyleCnt="4" custScaleX="130741" custScaleY="212373" custLinFactNeighborX="7128" custLinFactNeighborY="-80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DDC661-1983-4069-9581-59B9C5EC66D5}" type="pres">
      <dgm:prSet presAssocID="{4F171301-B3C3-45C5-8365-2ACAA68D286F}" presName="spacing" presStyleCnt="0"/>
      <dgm:spPr/>
    </dgm:pt>
    <dgm:pt modelId="{F30C137C-CCF6-4139-A36D-2C6C30B73541}" type="pres">
      <dgm:prSet presAssocID="{0BFF2470-A684-4BF4-AE45-14CE315CDCAF}" presName="linNode" presStyleCnt="0"/>
      <dgm:spPr/>
    </dgm:pt>
    <dgm:pt modelId="{545D1A8B-6A9D-4551-9837-5A1AD01A7BD5}" type="pres">
      <dgm:prSet presAssocID="{0BFF2470-A684-4BF4-AE45-14CE315CDCAF}" presName="parentShp" presStyleLbl="node1" presStyleIdx="1" presStyleCnt="4" custScaleX="53847" custScaleY="128483" custLinFactNeighborX="-4633" custLinFactNeighborY="-257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B9ADE1-BA64-45E3-80F7-744EAF3786BF}" type="pres">
      <dgm:prSet presAssocID="{0BFF2470-A684-4BF4-AE45-14CE315CDCAF}" presName="childShp" presStyleLbl="bgAccFollowNode1" presStyleIdx="1" presStyleCnt="4" custScaleX="122335" custScaleY="153193" custLinFactNeighborX="27" custLinFactNeighborY="-229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55D396-AD0E-4B3C-B439-98463393C25E}" type="pres">
      <dgm:prSet presAssocID="{F95EB156-4D26-45E8-84B2-1C156ADE96B2}" presName="spacing" presStyleCnt="0"/>
      <dgm:spPr/>
    </dgm:pt>
    <dgm:pt modelId="{9BF268CC-8664-4E95-88E6-2E8CC5CEAF67}" type="pres">
      <dgm:prSet presAssocID="{26A484C7-ADD2-46D1-9A98-7337955F185F}" presName="linNode" presStyleCnt="0"/>
      <dgm:spPr/>
    </dgm:pt>
    <dgm:pt modelId="{33A68602-C91C-4ECE-8F74-A1B4E989D2B2}" type="pres">
      <dgm:prSet presAssocID="{26A484C7-ADD2-46D1-9A98-7337955F185F}" presName="parentShp" presStyleLbl="node1" presStyleIdx="2" presStyleCnt="4" custScaleX="49831" custScaleY="90729" custLinFactNeighborX="-4809" custLinFactNeighborY="-27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667288-7081-4394-8037-8D377A3F3E35}" type="pres">
      <dgm:prSet presAssocID="{26A484C7-ADD2-46D1-9A98-7337955F185F}" presName="childShp" presStyleLbl="bgAccFollowNode1" presStyleIdx="2" presStyleCnt="4" custScaleX="122702" custLinFactNeighborX="2300" custLinFactNeighborY="-32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0D03A-A9B1-4EB2-922E-687B6475EDE4}" type="pres">
      <dgm:prSet presAssocID="{548EDEA8-6FF7-43B0-8CF8-D9378B551C70}" presName="spacing" presStyleCnt="0"/>
      <dgm:spPr/>
    </dgm:pt>
    <dgm:pt modelId="{AE54C426-BB52-4F49-A92E-66F9497B45AD}" type="pres">
      <dgm:prSet presAssocID="{3D1DED8B-8867-4560-9888-9A571BF0BE8B}" presName="linNode" presStyleCnt="0"/>
      <dgm:spPr/>
    </dgm:pt>
    <dgm:pt modelId="{CB88F538-9C1F-4D11-BE56-4074E349A692}" type="pres">
      <dgm:prSet presAssocID="{3D1DED8B-8867-4560-9888-9A571BF0BE8B}" presName="parentShp" presStyleLbl="node1" presStyleIdx="3" presStyleCnt="4" custScaleX="49308" custLinFactNeighborX="-4189" custLinFactNeighborY="-19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639AD4-8D92-4202-97DE-DF7510BB512D}" type="pres">
      <dgm:prSet presAssocID="{3D1DED8B-8867-4560-9888-9A571BF0BE8B}" presName="childShp" presStyleLbl="bgAccFollowNode1" presStyleIdx="3" presStyleCnt="4" custScaleX="130022" custLinFactNeighborX="4287" custLinFactNeighborY="-19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17F39D-7E6F-49A6-B995-76F8A8696473}" type="presOf" srcId="{97C4E7D8-4A76-4BA6-8C0A-20AF2BFB7856}" destId="{5AB9ADE1-BA64-45E3-80F7-744EAF3786BF}" srcOrd="0" destOrd="0" presId="urn:microsoft.com/office/officeart/2005/8/layout/vList6"/>
    <dgm:cxn modelId="{D5B5D638-13EC-4632-90E0-C14088BD7E80}" type="presOf" srcId="{A377FDB3-40A7-41EC-96F8-E4F75A9B8A7C}" destId="{419B0F7E-87E0-4DA7-BD34-C36B407859CD}" srcOrd="0" destOrd="2" presId="urn:microsoft.com/office/officeart/2005/8/layout/vList6"/>
    <dgm:cxn modelId="{7927B6A8-E94D-44A8-9F80-C3B60D648F28}" type="presOf" srcId="{3D1DED8B-8867-4560-9888-9A571BF0BE8B}" destId="{CB88F538-9C1F-4D11-BE56-4074E349A692}" srcOrd="0" destOrd="0" presId="urn:microsoft.com/office/officeart/2005/8/layout/vList6"/>
    <dgm:cxn modelId="{65277432-3956-4BF9-A26C-E41D41EECF7F}" type="presOf" srcId="{65452EF5-8A7D-41B1-82C7-017970920192}" destId="{5AB9ADE1-BA64-45E3-80F7-744EAF3786BF}" srcOrd="0" destOrd="3" presId="urn:microsoft.com/office/officeart/2005/8/layout/vList6"/>
    <dgm:cxn modelId="{DF9A1390-2536-40FA-8EB4-4106F0C6BF86}" type="presOf" srcId="{26A484C7-ADD2-46D1-9A98-7337955F185F}" destId="{33A68602-C91C-4ECE-8F74-A1B4E989D2B2}" srcOrd="0" destOrd="0" presId="urn:microsoft.com/office/officeart/2005/8/layout/vList6"/>
    <dgm:cxn modelId="{95C7C8D2-A628-4CCC-AEF0-3B750D26CF3F}" srcId="{26A484C7-ADD2-46D1-9A98-7337955F185F}" destId="{D39EEFCA-D6AC-43E4-B30B-FA1A2D78342E}" srcOrd="0" destOrd="0" parTransId="{E98D5CE0-6E48-496D-AEB9-F93C5097B730}" sibTransId="{E4355CDF-7103-4088-AFD0-FABA08BF8D2B}"/>
    <dgm:cxn modelId="{46163AD6-042E-4A27-BE9C-06C65939E230}" srcId="{DFC25DEE-6F74-4845-8ECD-41C768773EDB}" destId="{3D1DED8B-8867-4560-9888-9A571BF0BE8B}" srcOrd="3" destOrd="0" parTransId="{31D48689-FA98-43A4-A189-F0DA849E1FCB}" sibTransId="{730A39A3-D5D0-49B4-BEF2-5BEB95D69029}"/>
    <dgm:cxn modelId="{E7C5397B-3952-47F9-A43C-58298D33A6FC}" srcId="{0BFF2470-A684-4BF4-AE45-14CE315CDCAF}" destId="{5CF06CCE-1400-4898-B468-E81F31FC67B1}" srcOrd="4" destOrd="0" parTransId="{934EE544-F62E-4166-BE16-E60F0EAA9836}" sibTransId="{148AD36D-8F3E-4D5C-9318-1959D15DB1D1}"/>
    <dgm:cxn modelId="{D3FE1C14-1813-4E9F-A03D-359EB02A6AF0}" type="presOf" srcId="{773AB9A7-71C0-42C8-AABE-DA4C14059672}" destId="{419B0F7E-87E0-4DA7-BD34-C36B407859CD}" srcOrd="0" destOrd="1" presId="urn:microsoft.com/office/officeart/2005/8/layout/vList6"/>
    <dgm:cxn modelId="{EA30E2A5-ADA6-45AD-AF17-8CC7B8E1C31F}" type="presOf" srcId="{B89E85C2-3F1E-44B5-BD02-333DDDA1C91B}" destId="{35F2AAD5-DF9D-4B76-97C8-98DBDF1E6ADE}" srcOrd="0" destOrd="0" presId="urn:microsoft.com/office/officeart/2005/8/layout/vList6"/>
    <dgm:cxn modelId="{0E8C8D2D-F2BC-4224-881F-CDD951B57EC4}" type="presOf" srcId="{45BF00F4-782B-4232-AC5B-89CD1E81CB65}" destId="{5AB9ADE1-BA64-45E3-80F7-744EAF3786BF}" srcOrd="0" destOrd="6" presId="urn:microsoft.com/office/officeart/2005/8/layout/vList6"/>
    <dgm:cxn modelId="{556E9D9E-862F-4967-84F0-49AA2E5759A2}" type="presOf" srcId="{0BFF2470-A684-4BF4-AE45-14CE315CDCAF}" destId="{545D1A8B-6A9D-4551-9837-5A1AD01A7BD5}" srcOrd="0" destOrd="0" presId="urn:microsoft.com/office/officeart/2005/8/layout/vList6"/>
    <dgm:cxn modelId="{D96BD913-EF1F-4725-95D2-3A98200631D6}" type="presOf" srcId="{7FFBCEF3-267F-4106-AEDF-4B3FDCF299A0}" destId="{5AB9ADE1-BA64-45E3-80F7-744EAF3786BF}" srcOrd="0" destOrd="2" presId="urn:microsoft.com/office/officeart/2005/8/layout/vList6"/>
    <dgm:cxn modelId="{3582CCE2-6E99-4FD5-A2E9-8906CEE64728}" srcId="{B89E85C2-3F1E-44B5-BD02-333DDDA1C91B}" destId="{A377FDB3-40A7-41EC-96F8-E4F75A9B8A7C}" srcOrd="2" destOrd="0" parTransId="{3B75059C-0832-4F22-BA3E-502D74BF5EC4}" sibTransId="{29E37DBB-4646-4034-A1E1-45934B5F6BFF}"/>
    <dgm:cxn modelId="{701E812E-6EF5-4E9C-9E18-CB46555FECEB}" srcId="{3D1DED8B-8867-4560-9888-9A571BF0BE8B}" destId="{0F760B84-F28B-4C4A-93C5-24DF60D00063}" srcOrd="0" destOrd="0" parTransId="{77BBA1AD-58AF-46DC-86E3-0FFC46A6D2A9}" sibTransId="{69102684-7D82-4C69-BC75-545B96DA0A0F}"/>
    <dgm:cxn modelId="{CDC32712-F266-41C4-9758-34CC97E93511}" srcId="{0BFF2470-A684-4BF4-AE45-14CE315CDCAF}" destId="{7FFBCEF3-267F-4106-AEDF-4B3FDCF299A0}" srcOrd="2" destOrd="0" parTransId="{3FDC378D-AAEC-4DD2-9309-E4267AC4A874}" sibTransId="{0AAE9C98-E180-4A4C-B124-C078EF9AEB7E}"/>
    <dgm:cxn modelId="{967B0F39-5E3F-49BA-AD93-D84A7E6111D7}" srcId="{0BFF2470-A684-4BF4-AE45-14CE315CDCAF}" destId="{97C4E7D8-4A76-4BA6-8C0A-20AF2BFB7856}" srcOrd="0" destOrd="0" parTransId="{FDE17D1D-A154-4980-A75D-E14CA05E48CC}" sibTransId="{61CF4C2D-3729-4166-8907-F97EF2A22BFC}"/>
    <dgm:cxn modelId="{2B15F702-A0AE-44D8-9D44-B12F7209E5DF}" srcId="{0BFF2470-A684-4BF4-AE45-14CE315CDCAF}" destId="{170F3B14-0578-46C3-844C-765BC67F5D08}" srcOrd="1" destOrd="0" parTransId="{F56FC2BF-5F21-4DB8-99DE-7A16C5587D29}" sibTransId="{24DB0135-7F4F-419F-93FF-AEA31F03A71A}"/>
    <dgm:cxn modelId="{73C3FCCC-18C6-4867-B956-9E4212DEA335}" type="presOf" srcId="{370D941B-D4AE-4F24-B675-B90AA791CD0E}" destId="{419B0F7E-87E0-4DA7-BD34-C36B407859CD}" srcOrd="0" destOrd="0" presId="urn:microsoft.com/office/officeart/2005/8/layout/vList6"/>
    <dgm:cxn modelId="{CEE9C2D9-AD05-4405-9F8A-5B00837F4443}" srcId="{B89E85C2-3F1E-44B5-BD02-333DDDA1C91B}" destId="{82498CE5-E24C-4CE4-8541-BA28665EBDC0}" srcOrd="3" destOrd="0" parTransId="{D357367A-882B-42BF-BAA8-D244D36FF967}" sibTransId="{CBF596F9-E5B0-4307-84C6-AAEB742DBF1A}"/>
    <dgm:cxn modelId="{EC3D9976-5144-4332-AAD3-E57A085EEEB6}" type="presOf" srcId="{170F3B14-0578-46C3-844C-765BC67F5D08}" destId="{5AB9ADE1-BA64-45E3-80F7-744EAF3786BF}" srcOrd="0" destOrd="1" presId="urn:microsoft.com/office/officeart/2005/8/layout/vList6"/>
    <dgm:cxn modelId="{150C5FB1-D070-4E91-A22C-812C42A84F87}" type="presOf" srcId="{DFC25DEE-6F74-4845-8ECD-41C768773EDB}" destId="{965EBD2F-5D29-48FE-9E09-9CA8B76BE82D}" srcOrd="0" destOrd="0" presId="urn:microsoft.com/office/officeart/2005/8/layout/vList6"/>
    <dgm:cxn modelId="{1E0909F3-E587-4FF7-A17A-CC12F581C26F}" srcId="{0BFF2470-A684-4BF4-AE45-14CE315CDCAF}" destId="{45BF00F4-782B-4232-AC5B-89CD1E81CB65}" srcOrd="6" destOrd="0" parTransId="{A0694FF8-56A3-4705-883C-E3E7592B5547}" sibTransId="{DAF44467-A876-4F1B-8CDF-F04CE80013A4}"/>
    <dgm:cxn modelId="{9045977D-2FCD-490C-A432-E7F603F82D61}" srcId="{B89E85C2-3F1E-44B5-BD02-333DDDA1C91B}" destId="{370D941B-D4AE-4F24-B675-B90AA791CD0E}" srcOrd="0" destOrd="0" parTransId="{24D5F150-DFD6-45C0-85AF-6FE8253DDDB7}" sibTransId="{2F0CEFF4-370C-4213-9132-BD91D33F6455}"/>
    <dgm:cxn modelId="{ABEF898F-0C80-478C-8B2A-91D400E54BDE}" srcId="{B89E85C2-3F1E-44B5-BD02-333DDDA1C91B}" destId="{773AB9A7-71C0-42C8-AABE-DA4C14059672}" srcOrd="1" destOrd="0" parTransId="{A5CFAF27-8F6A-493F-9099-778A4D8B99C9}" sibTransId="{A6110EF5-DABB-4104-AAC1-8671726436F3}"/>
    <dgm:cxn modelId="{6FFB7882-8BA8-4278-8534-E973D25C71ED}" srcId="{DFC25DEE-6F74-4845-8ECD-41C768773EDB}" destId="{B89E85C2-3F1E-44B5-BD02-333DDDA1C91B}" srcOrd="0" destOrd="0" parTransId="{48D4F2F0-4883-42DC-855B-989D5ADCA172}" sibTransId="{4F171301-B3C3-45C5-8365-2ACAA68D286F}"/>
    <dgm:cxn modelId="{07B0C298-097D-4EAA-817C-292A4DF65758}" srcId="{0BFF2470-A684-4BF4-AE45-14CE315CDCAF}" destId="{65452EF5-8A7D-41B1-82C7-017970920192}" srcOrd="3" destOrd="0" parTransId="{5742DF66-F7C0-4CF2-B707-7DEAE3794391}" sibTransId="{E7066FF3-C7ED-4D6F-B906-29A1F1471DF2}"/>
    <dgm:cxn modelId="{32A2276A-E899-4E91-867C-0B0277A371AD}" type="presOf" srcId="{5CF06CCE-1400-4898-B468-E81F31FC67B1}" destId="{5AB9ADE1-BA64-45E3-80F7-744EAF3786BF}" srcOrd="0" destOrd="4" presId="urn:microsoft.com/office/officeart/2005/8/layout/vList6"/>
    <dgm:cxn modelId="{87E54E75-EEC2-48AB-8679-34526770C749}" type="presOf" srcId="{82498CE5-E24C-4CE4-8541-BA28665EBDC0}" destId="{419B0F7E-87E0-4DA7-BD34-C36B407859CD}" srcOrd="0" destOrd="3" presId="urn:microsoft.com/office/officeart/2005/8/layout/vList6"/>
    <dgm:cxn modelId="{4E7D7093-E371-4C50-8DFC-F52FA42EFDA2}" type="presOf" srcId="{405A280C-A5A1-4E8E-9FE9-A32E098F0146}" destId="{5AB9ADE1-BA64-45E3-80F7-744EAF3786BF}" srcOrd="0" destOrd="5" presId="urn:microsoft.com/office/officeart/2005/8/layout/vList6"/>
    <dgm:cxn modelId="{77E1CBE6-A9E8-4719-ACE6-E313E405B36B}" srcId="{0BFF2470-A684-4BF4-AE45-14CE315CDCAF}" destId="{405A280C-A5A1-4E8E-9FE9-A32E098F0146}" srcOrd="5" destOrd="0" parTransId="{D2773FDB-9C02-4BFD-8AF0-0D7F6BF6817C}" sibTransId="{A55CB7F5-25D3-417E-A77C-7D9C19AB478C}"/>
    <dgm:cxn modelId="{30FCC919-DF37-4B9D-8DA5-62F2CC20F500}" srcId="{DFC25DEE-6F74-4845-8ECD-41C768773EDB}" destId="{0BFF2470-A684-4BF4-AE45-14CE315CDCAF}" srcOrd="1" destOrd="0" parTransId="{83AFD244-A729-4E86-BCD2-632947B03A01}" sibTransId="{F95EB156-4D26-45E8-84B2-1C156ADE96B2}"/>
    <dgm:cxn modelId="{D8FA73EB-CBDF-49DD-A678-1FB3C92840A6}" type="presOf" srcId="{0F760B84-F28B-4C4A-93C5-24DF60D00063}" destId="{87639AD4-8D92-4202-97DE-DF7510BB512D}" srcOrd="0" destOrd="0" presId="urn:microsoft.com/office/officeart/2005/8/layout/vList6"/>
    <dgm:cxn modelId="{A4957583-1E0D-4CD4-87D3-FAF6581ABA4E}" type="presOf" srcId="{D39EEFCA-D6AC-43E4-B30B-FA1A2D78342E}" destId="{6A667288-7081-4394-8037-8D377A3F3E35}" srcOrd="0" destOrd="0" presId="urn:microsoft.com/office/officeart/2005/8/layout/vList6"/>
    <dgm:cxn modelId="{CB860990-AAB6-4414-90BA-FEE4B0C86FB5}" srcId="{DFC25DEE-6F74-4845-8ECD-41C768773EDB}" destId="{26A484C7-ADD2-46D1-9A98-7337955F185F}" srcOrd="2" destOrd="0" parTransId="{C414FC6C-77C2-4599-AB6C-19531E283B2F}" sibTransId="{548EDEA8-6FF7-43B0-8CF8-D9378B551C70}"/>
    <dgm:cxn modelId="{F9CABDE8-62BB-4C00-92EA-6CCC9CF6C9CB}" type="presParOf" srcId="{965EBD2F-5D29-48FE-9E09-9CA8B76BE82D}" destId="{A523AA19-DB94-46EA-8D79-2BFEC5336A6E}" srcOrd="0" destOrd="0" presId="urn:microsoft.com/office/officeart/2005/8/layout/vList6"/>
    <dgm:cxn modelId="{FE38C01D-676A-4A66-8C9E-74C0AF81B949}" type="presParOf" srcId="{A523AA19-DB94-46EA-8D79-2BFEC5336A6E}" destId="{35F2AAD5-DF9D-4B76-97C8-98DBDF1E6ADE}" srcOrd="0" destOrd="0" presId="urn:microsoft.com/office/officeart/2005/8/layout/vList6"/>
    <dgm:cxn modelId="{169B0561-86E2-4212-A869-877C805B73B2}" type="presParOf" srcId="{A523AA19-DB94-46EA-8D79-2BFEC5336A6E}" destId="{419B0F7E-87E0-4DA7-BD34-C36B407859CD}" srcOrd="1" destOrd="0" presId="urn:microsoft.com/office/officeart/2005/8/layout/vList6"/>
    <dgm:cxn modelId="{BAFC77AC-1BEC-49D1-A411-7D9CF08015AA}" type="presParOf" srcId="{965EBD2F-5D29-48FE-9E09-9CA8B76BE82D}" destId="{2CDDC661-1983-4069-9581-59B9C5EC66D5}" srcOrd="1" destOrd="0" presId="urn:microsoft.com/office/officeart/2005/8/layout/vList6"/>
    <dgm:cxn modelId="{97E6F68A-04FF-4446-BD8E-6352D4B155F7}" type="presParOf" srcId="{965EBD2F-5D29-48FE-9E09-9CA8B76BE82D}" destId="{F30C137C-CCF6-4139-A36D-2C6C30B73541}" srcOrd="2" destOrd="0" presId="urn:microsoft.com/office/officeart/2005/8/layout/vList6"/>
    <dgm:cxn modelId="{0FDF49FF-E891-4EC8-A422-3B1F8C1DD3E0}" type="presParOf" srcId="{F30C137C-CCF6-4139-A36D-2C6C30B73541}" destId="{545D1A8B-6A9D-4551-9837-5A1AD01A7BD5}" srcOrd="0" destOrd="0" presId="urn:microsoft.com/office/officeart/2005/8/layout/vList6"/>
    <dgm:cxn modelId="{FAC31FF9-9DEE-47FF-AD76-AF9DE8C267AE}" type="presParOf" srcId="{F30C137C-CCF6-4139-A36D-2C6C30B73541}" destId="{5AB9ADE1-BA64-45E3-80F7-744EAF3786BF}" srcOrd="1" destOrd="0" presId="urn:microsoft.com/office/officeart/2005/8/layout/vList6"/>
    <dgm:cxn modelId="{6675279B-2E2E-4008-BAE4-8100C3F53C81}" type="presParOf" srcId="{965EBD2F-5D29-48FE-9E09-9CA8B76BE82D}" destId="{6555D396-AD0E-4B3C-B439-98463393C25E}" srcOrd="3" destOrd="0" presId="urn:microsoft.com/office/officeart/2005/8/layout/vList6"/>
    <dgm:cxn modelId="{C4329DE5-9A81-436A-9C86-94761D8923F2}" type="presParOf" srcId="{965EBD2F-5D29-48FE-9E09-9CA8B76BE82D}" destId="{9BF268CC-8664-4E95-88E6-2E8CC5CEAF67}" srcOrd="4" destOrd="0" presId="urn:microsoft.com/office/officeart/2005/8/layout/vList6"/>
    <dgm:cxn modelId="{097151EB-2269-40B2-8D76-4C2495443092}" type="presParOf" srcId="{9BF268CC-8664-4E95-88E6-2E8CC5CEAF67}" destId="{33A68602-C91C-4ECE-8F74-A1B4E989D2B2}" srcOrd="0" destOrd="0" presId="urn:microsoft.com/office/officeart/2005/8/layout/vList6"/>
    <dgm:cxn modelId="{F3A47CCC-536F-4939-A145-F2A08B59A0F3}" type="presParOf" srcId="{9BF268CC-8664-4E95-88E6-2E8CC5CEAF67}" destId="{6A667288-7081-4394-8037-8D377A3F3E35}" srcOrd="1" destOrd="0" presId="urn:microsoft.com/office/officeart/2005/8/layout/vList6"/>
    <dgm:cxn modelId="{23B69B9A-805A-4CC6-B5B1-AEEDA5629F1D}" type="presParOf" srcId="{965EBD2F-5D29-48FE-9E09-9CA8B76BE82D}" destId="{A5B0D03A-A9B1-4EB2-922E-687B6475EDE4}" srcOrd="5" destOrd="0" presId="urn:microsoft.com/office/officeart/2005/8/layout/vList6"/>
    <dgm:cxn modelId="{B604AC16-47F5-4C07-9423-518A6172139F}" type="presParOf" srcId="{965EBD2F-5D29-48FE-9E09-9CA8B76BE82D}" destId="{AE54C426-BB52-4F49-A92E-66F9497B45AD}" srcOrd="6" destOrd="0" presId="urn:microsoft.com/office/officeart/2005/8/layout/vList6"/>
    <dgm:cxn modelId="{BA315136-FB41-445B-B1CC-7ABBD69F0354}" type="presParOf" srcId="{AE54C426-BB52-4F49-A92E-66F9497B45AD}" destId="{CB88F538-9C1F-4D11-BE56-4074E349A692}" srcOrd="0" destOrd="0" presId="urn:microsoft.com/office/officeart/2005/8/layout/vList6"/>
    <dgm:cxn modelId="{3A3FE0C1-B44F-478B-B79A-1CC7286F7E93}" type="presParOf" srcId="{AE54C426-BB52-4F49-A92E-66F9497B45AD}" destId="{87639AD4-8D92-4202-97DE-DF7510BB512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B0F7E-87E0-4DA7-BD34-C36B407859CD}">
      <dsp:nvSpPr>
        <dsp:cNvPr id="0" name=""/>
        <dsp:cNvSpPr/>
      </dsp:nvSpPr>
      <dsp:spPr>
        <a:xfrm>
          <a:off x="1780227" y="0"/>
          <a:ext cx="6449372" cy="197500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/>
            <a:t>Работа сайтов</a:t>
          </a:r>
          <a:endParaRPr lang="ru-RU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/>
            <a:t>Организационно-методические мероприятия</a:t>
          </a:r>
          <a:endParaRPr lang="ru-RU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/>
            <a:t>Разработка проектов благоустройства и озеленения </a:t>
          </a:r>
          <a:r>
            <a:rPr lang="ru-RU" sz="1600" b="1" kern="1200" dirty="0" smtClean="0"/>
            <a:t>(до 15.05)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Публичная защита </a:t>
          </a:r>
          <a:r>
            <a:rPr lang="ru-RU" sz="1600" b="0" kern="1200" dirty="0" smtClean="0"/>
            <a:t>перспективных проектов-презентаций благоустройства и озеленения территорий образовательных организаций</a:t>
          </a:r>
          <a:endParaRPr lang="ru-RU" sz="1600" b="0" kern="1200" dirty="0"/>
        </a:p>
      </dsp:txBody>
      <dsp:txXfrm>
        <a:off x="1780227" y="246875"/>
        <a:ext cx="5708746" cy="1481252"/>
      </dsp:txXfrm>
    </dsp:sp>
    <dsp:sp modelId="{35F2AAD5-DF9D-4B76-97C8-98DBDF1E6ADE}">
      <dsp:nvSpPr>
        <dsp:cNvPr id="0" name=""/>
        <dsp:cNvSpPr/>
      </dsp:nvSpPr>
      <dsp:spPr>
        <a:xfrm>
          <a:off x="0" y="411792"/>
          <a:ext cx="1767668" cy="1173248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 этап: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апрель-май</a:t>
          </a:r>
          <a:endParaRPr lang="ru-RU" sz="1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57273" y="469065"/>
        <a:ext cx="1653122" cy="1058702"/>
      </dsp:txXfrm>
    </dsp:sp>
    <dsp:sp modelId="{5AB9ADE1-BA64-45E3-80F7-744EAF3786BF}">
      <dsp:nvSpPr>
        <dsp:cNvPr id="0" name=""/>
        <dsp:cNvSpPr/>
      </dsp:nvSpPr>
      <dsp:spPr>
        <a:xfrm>
          <a:off x="1983746" y="1857386"/>
          <a:ext cx="6034709" cy="14246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/>
            <a:t>Реализация проекта</a:t>
          </a:r>
          <a:endParaRPr lang="ru-RU" sz="1600" b="0" kern="1200" dirty="0"/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/>
            <a:t> Информационное сопровождение проекта. Работа сайтов.</a:t>
          </a:r>
          <a:endParaRPr lang="ru-RU" sz="1600" b="0" kern="1200" dirty="0"/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/>
            <a:t> Подготовка презентации по итогам реализации проекта</a:t>
          </a:r>
          <a:endParaRPr lang="ru-RU" sz="1600" b="0" kern="1200" dirty="0"/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0" kern="1200" dirty="0"/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0" kern="1200" dirty="0"/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0" kern="1200" dirty="0"/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0" kern="1200" dirty="0"/>
        </a:p>
      </dsp:txBody>
      <dsp:txXfrm>
        <a:off x="1983746" y="2035467"/>
        <a:ext cx="5500467" cy="1068484"/>
      </dsp:txXfrm>
    </dsp:sp>
    <dsp:sp modelId="{545D1A8B-6A9D-4551-9837-5A1AD01A7BD5}">
      <dsp:nvSpPr>
        <dsp:cNvPr id="0" name=""/>
        <dsp:cNvSpPr/>
      </dsp:nvSpPr>
      <dsp:spPr>
        <a:xfrm>
          <a:off x="0" y="1946784"/>
          <a:ext cx="1770826" cy="1194851"/>
        </a:xfrm>
        <a:prstGeom prst="roundRect">
          <a:avLst/>
        </a:prstGeom>
        <a:solidFill>
          <a:schemeClr val="accent3">
            <a:shade val="80000"/>
            <a:hueOff val="72970"/>
            <a:satOff val="-477"/>
            <a:lumOff val="81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2 этап: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июнь-август</a:t>
          </a:r>
        </a:p>
      </dsp:txBody>
      <dsp:txXfrm>
        <a:off x="58328" y="2005112"/>
        <a:ext cx="1654170" cy="1078195"/>
      </dsp:txXfrm>
    </dsp:sp>
    <dsp:sp modelId="{6A667288-7081-4394-8037-8D377A3F3E35}">
      <dsp:nvSpPr>
        <dsp:cNvPr id="0" name=""/>
        <dsp:cNvSpPr/>
      </dsp:nvSpPr>
      <dsp:spPr>
        <a:xfrm>
          <a:off x="1981325" y="3286152"/>
          <a:ext cx="6058730" cy="92996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+mj-lt"/>
              <a:cs typeface="Arial" pitchFamily="34" charset="0"/>
            </a:rPr>
            <a:t>Контрольная деятельность по подготовке к  городскому смотру-конкурсу на лучшее благоустройство и озеленение территорий </a:t>
          </a:r>
          <a:r>
            <a:rPr lang="ru-RU" sz="1600" kern="1200" dirty="0" smtClean="0">
              <a:latin typeface="+mn-lt"/>
            </a:rPr>
            <a:t>образовательных организаций «Цветущий город-201</a:t>
          </a:r>
          <a:r>
            <a:rPr lang="en-US" sz="1600" kern="1200" dirty="0" smtClean="0">
              <a:latin typeface="+mn-lt"/>
            </a:rPr>
            <a:t>7</a:t>
          </a:r>
          <a:r>
            <a:rPr lang="ru-RU" sz="1600" kern="1200" dirty="0" smtClean="0">
              <a:latin typeface="+mn-lt"/>
            </a:rPr>
            <a:t>»</a:t>
          </a:r>
          <a:r>
            <a:rPr lang="ru-RU" sz="1600" kern="1200" dirty="0" smtClean="0">
              <a:latin typeface="+mj-lt"/>
              <a:cs typeface="Arial" pitchFamily="34" charset="0"/>
            </a:rPr>
            <a:t> </a:t>
          </a:r>
          <a:endParaRPr lang="ru-RU" sz="1600" kern="1200" dirty="0">
            <a:latin typeface="+mj-lt"/>
            <a:cs typeface="Arial" pitchFamily="34" charset="0"/>
          </a:endParaRPr>
        </a:p>
      </dsp:txBody>
      <dsp:txXfrm>
        <a:off x="1981325" y="3402398"/>
        <a:ext cx="5709992" cy="697476"/>
      </dsp:txXfrm>
    </dsp:sp>
    <dsp:sp modelId="{33A68602-C91C-4ECE-8F74-A1B4E989D2B2}">
      <dsp:nvSpPr>
        <dsp:cNvPr id="0" name=""/>
        <dsp:cNvSpPr/>
      </dsp:nvSpPr>
      <dsp:spPr>
        <a:xfrm>
          <a:off x="27799" y="3379544"/>
          <a:ext cx="1640356" cy="843751"/>
        </a:xfrm>
        <a:prstGeom prst="roundRect">
          <a:avLst/>
        </a:prstGeom>
        <a:solidFill>
          <a:schemeClr val="accent3">
            <a:shade val="80000"/>
            <a:hueOff val="145939"/>
            <a:satOff val="-954"/>
            <a:lumOff val="163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3 этап: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май-август</a:t>
          </a:r>
          <a:endParaRPr lang="ru-RU" sz="1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68988" y="3420733"/>
        <a:ext cx="1557978" cy="761373"/>
      </dsp:txXfrm>
    </dsp:sp>
    <dsp:sp modelId="{87639AD4-8D92-4202-97DE-DF7510BB512D}">
      <dsp:nvSpPr>
        <dsp:cNvPr id="0" name=""/>
        <dsp:cNvSpPr/>
      </dsp:nvSpPr>
      <dsp:spPr>
        <a:xfrm>
          <a:off x="1809425" y="4429158"/>
          <a:ext cx="6420174" cy="92996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Смотр-конкурс </a:t>
          </a:r>
          <a:r>
            <a:rPr lang="ru-RU" sz="1800" b="0" kern="1200" dirty="0" smtClean="0"/>
            <a:t>образовательных организаций «Цветущий город – 201</a:t>
          </a:r>
          <a:r>
            <a:rPr lang="en-US" sz="1800" b="0" kern="1200" dirty="0" smtClean="0"/>
            <a:t>7</a:t>
          </a:r>
          <a:r>
            <a:rPr lang="ru-RU" sz="1800" b="0" kern="1200" dirty="0" smtClean="0"/>
            <a:t>»</a:t>
          </a:r>
          <a:endParaRPr lang="ru-RU" sz="1800" b="0" kern="1200" dirty="0"/>
        </a:p>
      </dsp:txBody>
      <dsp:txXfrm>
        <a:off x="1809425" y="4545404"/>
        <a:ext cx="6071436" cy="697476"/>
      </dsp:txXfrm>
    </dsp:sp>
    <dsp:sp modelId="{CB88F538-9C1F-4D11-BE56-4074E349A692}">
      <dsp:nvSpPr>
        <dsp:cNvPr id="0" name=""/>
        <dsp:cNvSpPr/>
      </dsp:nvSpPr>
      <dsp:spPr>
        <a:xfrm>
          <a:off x="0" y="4429158"/>
          <a:ext cx="1623140" cy="929968"/>
        </a:xfrm>
        <a:prstGeom prst="roundRect">
          <a:avLst/>
        </a:prstGeom>
        <a:solidFill>
          <a:schemeClr val="accent3">
            <a:shade val="80000"/>
            <a:hueOff val="218909"/>
            <a:satOff val="-1431"/>
            <a:lumOff val="245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4 этап: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август </a:t>
          </a:r>
        </a:p>
      </dsp:txBody>
      <dsp:txXfrm>
        <a:off x="45397" y="4474555"/>
        <a:ext cx="1532346" cy="839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http://cdn.xl.thumbs.canstockphoto.com/canstock8696699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7500" y="369000"/>
            <a:ext cx="1714500" cy="15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http://cdn.xl.thumbs.canstockphoto.com/canstock8696699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7500" y="369000"/>
            <a:ext cx="1714500" cy="15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schkola-nomer3.narod.ru/0f25f3d840719557f8ecb94276159612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" y="4976832"/>
            <a:ext cx="168768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687" y="5038587"/>
            <a:ext cx="1376663" cy="14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687" y="5038587"/>
            <a:ext cx="1376663" cy="14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ages.clipartpanda.com/environment-clipart-eco-earth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14" y="357032"/>
            <a:ext cx="1816106" cy="181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27.06.2017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27.06.2017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1844824"/>
            <a:ext cx="9144000" cy="5013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162000" y="189000"/>
            <a:ext cx="8820000" cy="6480000"/>
          </a:xfrm>
          <a:prstGeom prst="rect">
            <a:avLst/>
          </a:prstGeom>
          <a:noFill/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235614" y="264840"/>
            <a:ext cx="8672772" cy="6328320"/>
          </a:xfrm>
          <a:prstGeom prst="rect">
            <a:avLst/>
          </a:prstGeom>
          <a:noFill/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306000" y="333000"/>
            <a:ext cx="8532000" cy="6192000"/>
          </a:xfrm>
          <a:prstGeom prst="rect">
            <a:avLst/>
          </a:prstGeom>
          <a:noFill/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images.clipartpanda.com/environment-clipart-eco-earth.png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14" y="357032"/>
            <a:ext cx="1816106" cy="181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 userDrawn="1"/>
        </p:nvSpPr>
        <p:spPr>
          <a:xfrm>
            <a:off x="0" y="6669000"/>
            <a:ext cx="712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kern="1200" dirty="0" smtClean="0">
                <a:solidFill>
                  <a:srgbClr val="00B050"/>
                </a:solidFill>
                <a:effectLst/>
                <a:latin typeface="Alexandra Zeferino Three" pitchFamily="66" charset="0"/>
                <a:ea typeface="+mn-ea"/>
                <a:cs typeface="+mn-cs"/>
              </a:rPr>
              <a:t>© </a:t>
            </a:r>
            <a:r>
              <a:rPr lang="en-US" sz="1000" b="1" kern="1200" dirty="0" err="1" smtClean="0">
                <a:solidFill>
                  <a:srgbClr val="00B050"/>
                </a:solidFill>
                <a:effectLst/>
                <a:latin typeface="Alexandra Zeferino Three" pitchFamily="66" charset="0"/>
                <a:ea typeface="+mn-ea"/>
                <a:cs typeface="+mn-cs"/>
              </a:rPr>
              <a:t>FokinaLidia</a:t>
            </a:r>
            <a:endParaRPr lang="ru-RU" sz="1000" b="1" kern="1200" dirty="0">
              <a:solidFill>
                <a:srgbClr val="00B050"/>
              </a:solidFill>
              <a:effectLst/>
              <a:latin typeface="Alexandra Zeferino Three" pitchFamily="66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00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6558" y="1340768"/>
            <a:ext cx="5583382" cy="4835236"/>
          </a:xfrm>
          <a:prstGeom prst="snipRound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61" y="5085184"/>
            <a:ext cx="5256584" cy="12618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smtClean="0">
                <a:latin typeface="Arial" pitchFamily="34" charset="0"/>
                <a:cs typeface="Arial" pitchFamily="34" charset="0"/>
              </a:rPr>
              <a:t>Смотр-конкурс на лучшее благоустройство и озеленение территорий образовательных организаций «Цветущий город - 201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» </a:t>
            </a:r>
            <a:endParaRPr lang="ru-RU" sz="1900" b="1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7704" y="404664"/>
            <a:ext cx="6852236" cy="113877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latin typeface="Arial" pitchFamily="34" charset="0"/>
                <a:cs typeface="Arial" pitchFamily="34" charset="0"/>
              </a:rPr>
              <a:t>Муниципальное автономное дошкольное образовательное учреждение «Детский сад № 7 общеразвивающего вида с приоритетным осуществлением познавательно-речевого развития детей» города Ишима</a:t>
            </a:r>
            <a:endParaRPr lang="ru-RU" sz="1700" b="1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7200" y="2132856"/>
            <a:ext cx="82296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latin typeface="Arial" pitchFamily="34" charset="0"/>
                <a:cs typeface="Arial" pitchFamily="34" charset="0"/>
              </a:rPr>
              <a:t>Задачи</a:t>
            </a:r>
            <a:r>
              <a:rPr lang="ru-RU" sz="1700" b="1" dirty="0">
                <a:latin typeface="Arial" pitchFamily="34" charset="0"/>
                <a:cs typeface="Arial" pitchFamily="34" charset="0"/>
              </a:rPr>
              <a:t>: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700" dirty="0">
                <a:latin typeface="Arial" pitchFamily="34" charset="0"/>
                <a:cs typeface="Arial" pitchFamily="34" charset="0"/>
              </a:rPr>
              <a:t>- реконструкция имеющегося оборудования и оформление участков в соответствии с задачами проекта и требованиями охраны жизни и здоровья детей;</a:t>
            </a:r>
          </a:p>
          <a:p>
            <a:r>
              <a:rPr lang="ru-RU" sz="1700" dirty="0">
                <a:latin typeface="Arial" pitchFamily="34" charset="0"/>
                <a:cs typeface="Arial" pitchFamily="34" charset="0"/>
              </a:rPr>
              <a:t>- разбивка клумб, огородов, посадка семян овощей, цветочных культур в соответствии с проектом, завоз земли, песка;</a:t>
            </a:r>
          </a:p>
          <a:p>
            <a:r>
              <a:rPr lang="ru-RU" sz="1700" dirty="0">
                <a:latin typeface="Arial" pitchFamily="34" charset="0"/>
                <a:cs typeface="Arial" pitchFamily="34" charset="0"/>
              </a:rPr>
              <a:t>- восстановление, реконструкция, строительство малых архитектурных форм (песочниц, спортивного и игрового оборудования и др.);</a:t>
            </a:r>
          </a:p>
          <a:p>
            <a:r>
              <a:rPr lang="ru-RU" sz="1700" dirty="0">
                <a:latin typeface="Arial" pitchFamily="34" charset="0"/>
                <a:cs typeface="Arial" pitchFamily="34" charset="0"/>
              </a:rPr>
              <a:t>- создание тематических уголков на участках;</a:t>
            </a:r>
          </a:p>
          <a:p>
            <a:r>
              <a:rPr lang="ru-RU" sz="1700" dirty="0">
                <a:latin typeface="Arial" pitchFamily="34" charset="0"/>
                <a:cs typeface="Arial" pitchFamily="34" charset="0"/>
              </a:rPr>
              <a:t>- создание экологической тропинки;</a:t>
            </a:r>
          </a:p>
          <a:p>
            <a:r>
              <a:rPr lang="ru-RU" sz="1700" dirty="0">
                <a:latin typeface="Arial" pitchFamily="34" charset="0"/>
                <a:cs typeface="Arial" pitchFamily="34" charset="0"/>
              </a:rPr>
              <a:t>- посадка саженцев деревьев и кустарников;</a:t>
            </a:r>
          </a:p>
          <a:p>
            <a:r>
              <a:rPr lang="ru-RU" sz="1700" dirty="0">
                <a:latin typeface="Arial" pitchFamily="34" charset="0"/>
                <a:cs typeface="Arial" pitchFamily="34" charset="0"/>
              </a:rPr>
              <a:t>- обеспечение сохранности территории;</a:t>
            </a:r>
          </a:p>
          <a:p>
            <a:r>
              <a:rPr lang="ru-RU" sz="1700" dirty="0">
                <a:latin typeface="Arial" pitchFamily="34" charset="0"/>
                <a:cs typeface="Arial" pitchFamily="34" charset="0"/>
              </a:rPr>
              <a:t>- уход за посадками (полив, прополка);</a:t>
            </a:r>
          </a:p>
          <a:p>
            <a:r>
              <a:rPr lang="ru-RU" sz="1700" dirty="0">
                <a:latin typeface="Arial" pitchFamily="34" charset="0"/>
                <a:cs typeface="Arial" pitchFamily="34" charset="0"/>
              </a:rPr>
              <a:t>- наблюдение за посадками на клумбах и в огороде;</a:t>
            </a:r>
          </a:p>
          <a:p>
            <a:r>
              <a:rPr lang="ru-RU" sz="1700" dirty="0">
                <a:latin typeface="Arial" pitchFamily="34" charset="0"/>
                <a:cs typeface="Arial" pitchFamily="34" charset="0"/>
              </a:rPr>
              <a:t>- конкурс среди групп на самую красивую клумбу;</a:t>
            </a:r>
          </a:p>
          <a:p>
            <a:r>
              <a:rPr lang="ru-RU" sz="1700" dirty="0">
                <a:latin typeface="Arial" pitchFamily="34" charset="0"/>
                <a:cs typeface="Arial" pitchFamily="34" charset="0"/>
              </a:rPr>
              <a:t>- создание  на участках  тематических композиций.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ru-RU" sz="4000" dirty="0">
                <a:latin typeface="Arial" pitchFamily="34" charset="0"/>
                <a:cs typeface="Arial" pitchFamily="34" charset="0"/>
              </a:rPr>
              <a:t>Этапы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работы</a:t>
            </a:r>
            <a:br>
              <a:rPr lang="ru-RU" sz="4000" dirty="0" smtClean="0"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Основной этап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C:\Users\user\Pictures\ves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53136"/>
            <a:ext cx="351219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07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Посадка саженцев кустарников и деревьев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000" b="1" dirty="0" smtClean="0">
                <a:latin typeface="Arial" pitchFamily="34" charset="0"/>
                <a:cs typeface="Arial" pitchFamily="34" charset="0"/>
              </a:rPr>
            </a:br>
            <a:r>
              <a:rPr lang="ru-RU" sz="3000" dirty="0" smtClean="0"/>
              <a:t>Срок: май</a:t>
            </a: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34195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2013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8760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04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Реконструкция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имеющегося оборудования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3000" dirty="0" smtClean="0"/>
              <a:t>Срок: май</a:t>
            </a: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06664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01581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40" y="1196752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42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ru-RU" sz="3000" b="1" dirty="0" smtClean="0"/>
              <a:t>Огород у Золушки</a:t>
            </a:r>
            <a:br>
              <a:rPr lang="ru-RU" sz="3000" b="1" dirty="0" smtClean="0"/>
            </a:br>
            <a:r>
              <a:rPr lang="ru-RU" sz="3000" dirty="0" smtClean="0"/>
              <a:t>Срок: май-июнь</a:t>
            </a: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705" y="1301265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79927"/>
            <a:ext cx="216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41265"/>
            <a:ext cx="216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58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8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80928"/>
            <a:ext cx="2143125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SCN086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69065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57200" y="274638"/>
            <a:ext cx="8229600" cy="13541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/>
              <a:t>Создание клумб</a:t>
            </a:r>
          </a:p>
          <a:p>
            <a:r>
              <a:rPr lang="ru-RU" sz="3000" dirty="0" smtClean="0"/>
              <a:t>Срок: май-июнь</a:t>
            </a: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05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8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457200"/>
            <a:ext cx="2143125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SCN083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N083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3543300"/>
            <a:ext cx="2143125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N0837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184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8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SCN083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N084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N084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769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8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SCN084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N084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N086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8" y="3543300"/>
            <a:ext cx="2143125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803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749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scn075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n075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n0755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03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isPhoto="1"/>
        </p:nvSpPr>
        <p:spPr>
          <a:xfrm>
            <a:off x="342900" y="457200"/>
            <a:ext cx="4114800" cy="28575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endParaRPr lang="ru-RU" sz="3200" dirty="0"/>
          </a:p>
        </p:txBody>
      </p:sp>
      <p:sp>
        <p:nvSpPr>
          <p:cNvPr id="3" name="Прямоугольник 2"/>
          <p:cNvSpPr/>
          <p:nvPr isPhoto="1"/>
        </p:nvSpPr>
        <p:spPr>
          <a:xfrm>
            <a:off x="4686300" y="457200"/>
            <a:ext cx="4114800" cy="28575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endParaRPr lang="ru-RU" sz="3200" dirty="0"/>
          </a:p>
        </p:txBody>
      </p:sp>
      <p:pic>
        <p:nvPicPr>
          <p:cNvPr id="4" name="Рисунок 3" descr="dscn07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n075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457200" y="274638"/>
            <a:ext cx="8229600" cy="13541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/>
              <a:t>Создание тематических уголков</a:t>
            </a:r>
          </a:p>
          <a:p>
            <a:r>
              <a:rPr lang="ru-RU" sz="3000" dirty="0" smtClean="0"/>
              <a:t>Срок: май-июнь</a:t>
            </a: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45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7200" y="1655007"/>
            <a:ext cx="82296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 smtClean="0">
                <a:latin typeface="Arial" pitchFamily="34" charset="0"/>
                <a:cs typeface="Arial" pitchFamily="34" charset="0"/>
              </a:rPr>
              <a:t>Цель:</a:t>
            </a:r>
          </a:p>
          <a:p>
            <a:pPr algn="just"/>
            <a:r>
              <a:rPr lang="ru-RU" sz="1700" dirty="0" smtClean="0">
                <a:latin typeface="Arial" pitchFamily="34" charset="0"/>
                <a:cs typeface="Arial" pitchFamily="34" charset="0"/>
              </a:rPr>
              <a:t>повышение уровня благоустройства и озеленения территорий образовательной организации как первостепенных объектов, формирующих облик города;</a:t>
            </a:r>
          </a:p>
          <a:p>
            <a:pPr algn="just"/>
            <a:r>
              <a:rPr lang="ru-RU" altLang="ru-RU" sz="1700" dirty="0">
                <a:latin typeface="Arial" pitchFamily="34" charset="0"/>
                <a:cs typeface="Arial" pitchFamily="34" charset="0"/>
              </a:rPr>
              <a:t>создание условий для формирования активной гражданской позиции,  трудового, экологического и эстетического воспитания детей </a:t>
            </a:r>
            <a:r>
              <a:rPr lang="ru-RU" altLang="ru-RU" sz="1700" dirty="0" smtClean="0">
                <a:latin typeface="Arial" pitchFamily="34" charset="0"/>
                <a:cs typeface="Arial" pitchFamily="34" charset="0"/>
              </a:rPr>
              <a:t>через </a:t>
            </a:r>
            <a:r>
              <a:rPr lang="ru-RU" altLang="ru-RU" sz="1700" dirty="0">
                <a:latin typeface="Arial" pitchFamily="34" charset="0"/>
                <a:cs typeface="Arial" pitchFamily="34" charset="0"/>
              </a:rPr>
              <a:t>их активное участие в благоустройстве и озеленении территорий </a:t>
            </a:r>
            <a:r>
              <a:rPr lang="ru-RU" altLang="ru-RU" sz="1700" dirty="0" smtClean="0">
                <a:latin typeface="Arial" pitchFamily="34" charset="0"/>
                <a:cs typeface="Arial" pitchFamily="34" charset="0"/>
              </a:rPr>
              <a:t>образовательной организации.</a:t>
            </a:r>
          </a:p>
          <a:p>
            <a:pPr algn="just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 descr="C:\Users\user\Pictures\ves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93095"/>
            <a:ext cx="351219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7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scn075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n075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459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7200" y="908720"/>
            <a:ext cx="8229600" cy="57092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lang="ru-RU" sz="1700" b="1" dirty="0" smtClean="0">
                <a:latin typeface="Arial" pitchFamily="34" charset="0"/>
                <a:cs typeface="Arial" pitchFamily="34" charset="0"/>
              </a:rPr>
              <a:t>Задачи:</a:t>
            </a:r>
          </a:p>
          <a:p>
            <a:pPr marL="342900" indent="-342900" algn="just">
              <a:buAutoNum type="arabicParenR"/>
            </a:pPr>
            <a:r>
              <a:rPr lang="ru-RU" sz="15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активизировать </a:t>
            </a:r>
            <a:r>
              <a:rPr lang="ru-RU" sz="1500" dirty="0">
                <a:latin typeface="Arial" pitchFamily="34" charset="0"/>
                <a:ea typeface="Calibri" pitchFamily="34" charset="0"/>
                <a:cs typeface="Arial" pitchFamily="34" charset="0"/>
              </a:rPr>
              <a:t>деятельность </a:t>
            </a:r>
            <a:r>
              <a:rPr lang="ru-RU" sz="15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образовательной организации </a:t>
            </a:r>
            <a:r>
              <a:rPr lang="ru-RU" sz="1500" dirty="0">
                <a:latin typeface="Arial" pitchFamily="34" charset="0"/>
                <a:ea typeface="Calibri" pitchFamily="34" charset="0"/>
                <a:cs typeface="Arial" pitchFamily="34" charset="0"/>
              </a:rPr>
              <a:t>по благоустройству и содержанию в образцовой чистоте </a:t>
            </a:r>
            <a:r>
              <a:rPr lang="ru-RU" sz="15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территории;</a:t>
            </a:r>
          </a:p>
          <a:p>
            <a:pPr marL="342900" indent="-342900" algn="just">
              <a:buAutoNum type="arabicParenR"/>
            </a:pPr>
            <a:r>
              <a:rPr lang="ru-RU" sz="15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обеспечить </a:t>
            </a:r>
            <a:r>
              <a:rPr lang="ru-RU" sz="1500" dirty="0">
                <a:latin typeface="Arial" pitchFamily="34" charset="0"/>
                <a:ea typeface="Calibri" pitchFamily="34" charset="0"/>
                <a:cs typeface="Arial" pitchFamily="34" charset="0"/>
              </a:rPr>
              <a:t>повышение уровня сознательности и ответственности </a:t>
            </a:r>
            <a:r>
              <a:rPr lang="ru-RU" sz="15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педагогов</a:t>
            </a:r>
            <a:r>
              <a:rPr lang="ru-RU" sz="1500" dirty="0">
                <a:latin typeface="Arial" pitchFamily="34" charset="0"/>
                <a:ea typeface="Calibri" pitchFamily="34" charset="0"/>
                <a:cs typeface="Arial" pitchFamily="34" charset="0"/>
              </a:rPr>
              <a:t>, родителей, </a:t>
            </a:r>
            <a:r>
              <a:rPr lang="ru-RU" sz="15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воспитанников </a:t>
            </a:r>
            <a:r>
              <a:rPr lang="ru-RU" sz="1500" dirty="0">
                <a:latin typeface="Arial" pitchFamily="34" charset="0"/>
                <a:ea typeface="Calibri" pitchFamily="34" charset="0"/>
                <a:cs typeface="Arial" pitchFamily="34" charset="0"/>
              </a:rPr>
              <a:t>за вопросы благоустройства и озеленения территорий </a:t>
            </a:r>
            <a:r>
              <a:rPr lang="ru-RU" sz="15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образовательной организации </a:t>
            </a:r>
            <a:r>
              <a:rPr lang="ru-RU" sz="1500" dirty="0">
                <a:latin typeface="Arial" pitchFamily="34" charset="0"/>
                <a:ea typeface="Calibri" pitchFamily="34" charset="0"/>
                <a:cs typeface="Arial" pitchFamily="34" charset="0"/>
              </a:rPr>
              <a:t>как объектов, формирующих облик </a:t>
            </a:r>
            <a:r>
              <a:rPr lang="ru-RU" sz="15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города;</a:t>
            </a:r>
          </a:p>
          <a:p>
            <a:pPr marL="342900" indent="-342900" algn="just">
              <a:buAutoNum type="arabicParenR"/>
            </a:pPr>
            <a:r>
              <a:rPr lang="ru-RU" sz="15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обеспечить </a:t>
            </a:r>
            <a:r>
              <a:rPr lang="ru-RU" sz="1500" dirty="0">
                <a:latin typeface="Arial" pitchFamily="34" charset="0"/>
                <a:ea typeface="Calibri" pitchFamily="34" charset="0"/>
                <a:cs typeface="Arial" pitchFamily="34" charset="0"/>
              </a:rPr>
              <a:t>своевременное восстановление нарушенного благоустройства на территориях </a:t>
            </a:r>
            <a:r>
              <a:rPr lang="ru-RU" sz="15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образовательной организации; </a:t>
            </a:r>
          </a:p>
          <a:p>
            <a:pPr marL="342900" indent="-342900" algn="just">
              <a:buAutoNum type="arabicParenR"/>
            </a:pPr>
            <a:r>
              <a:rPr lang="ru-RU" sz="15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обеспечить </a:t>
            </a:r>
            <a:r>
              <a:rPr lang="ru-RU" sz="1500" dirty="0">
                <a:latin typeface="Arial" pitchFamily="34" charset="0"/>
                <a:ea typeface="Calibri" pitchFamily="34" charset="0"/>
                <a:cs typeface="Arial" pitchFamily="34" charset="0"/>
              </a:rPr>
              <a:t>повышение степени безопасности и функциональности игровых, спортивных площадок и зон отдыха на территориях </a:t>
            </a:r>
            <a:r>
              <a:rPr lang="ru-RU" sz="15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образовательной организации; отсутствие </a:t>
            </a:r>
            <a:r>
              <a:rPr lang="ru-RU" sz="1500" dirty="0">
                <a:latin typeface="Arial" pitchFamily="34" charset="0"/>
                <a:ea typeface="Calibri" pitchFamily="34" charset="0"/>
                <a:cs typeface="Arial" pitchFamily="34" charset="0"/>
              </a:rPr>
              <a:t>на территориях образовательных организаций аварийно-опасных деревьев, создание безопасных условий для жизни и здоровья </a:t>
            </a:r>
            <a:r>
              <a:rPr lang="ru-RU" sz="15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воспитанников</a:t>
            </a:r>
            <a:r>
              <a:rPr lang="ru-RU" sz="1500" dirty="0">
                <a:latin typeface="Arial" pitchFamily="34" charset="0"/>
                <a:ea typeface="Calibri" pitchFamily="34" charset="0"/>
                <a:cs typeface="Arial" pitchFamily="34" charset="0"/>
              </a:rPr>
              <a:t>, педагогов и </a:t>
            </a:r>
            <a:r>
              <a:rPr lang="ru-RU" sz="15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родителей;</a:t>
            </a:r>
          </a:p>
          <a:p>
            <a:pPr marL="342900" indent="-342900" algn="just">
              <a:buAutoNum type="arabicParenR"/>
            </a:pPr>
            <a:r>
              <a:rPr lang="ru-RU" sz="15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обеспечить </a:t>
            </a:r>
            <a:r>
              <a:rPr lang="ru-RU" sz="1500" dirty="0">
                <a:latin typeface="Arial" pitchFamily="34" charset="0"/>
                <a:ea typeface="Calibri" pitchFamily="34" charset="0"/>
                <a:cs typeface="Arial" pitchFamily="34" charset="0"/>
              </a:rPr>
              <a:t>качественное развитие зеленых зон на территориях </a:t>
            </a:r>
            <a:r>
              <a:rPr lang="ru-RU" sz="15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образовательной организации </a:t>
            </a:r>
            <a:r>
              <a:rPr lang="ru-RU" sz="1500" dirty="0">
                <a:latin typeface="Arial" pitchFamily="34" charset="0"/>
                <a:ea typeface="Calibri" pitchFamily="34" charset="0"/>
                <a:cs typeface="Arial" pitchFamily="34" charset="0"/>
              </a:rPr>
              <a:t>с использованием элементов современного ландшафтного дизайна и широкого ассортимента декоративно-цветущих растений, проведение своевременной санитарной, омолаживающей и корректирующей обрезки деревьев и </a:t>
            </a:r>
            <a:r>
              <a:rPr lang="ru-RU" sz="15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кустарников;</a:t>
            </a:r>
          </a:p>
          <a:p>
            <a:pPr marL="342900" indent="-342900" algn="just">
              <a:buAutoNum type="arabicParenR"/>
            </a:pPr>
            <a:r>
              <a:rPr lang="ru-RU" sz="15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обеспечить </a:t>
            </a:r>
            <a:r>
              <a:rPr lang="ru-RU" sz="1500" dirty="0">
                <a:latin typeface="Arial" pitchFamily="34" charset="0"/>
                <a:ea typeface="Calibri" pitchFamily="34" charset="0"/>
                <a:cs typeface="Arial" pitchFamily="34" charset="0"/>
              </a:rPr>
              <a:t>объединение усилий и повышение уровня ответственности педагогов, родителей, </a:t>
            </a:r>
            <a:r>
              <a:rPr lang="ru-RU" sz="15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воспитанников </a:t>
            </a:r>
            <a:r>
              <a:rPr lang="ru-RU" sz="1500" dirty="0">
                <a:latin typeface="Arial" pitchFamily="34" charset="0"/>
                <a:ea typeface="Calibri" pitchFamily="34" charset="0"/>
                <a:cs typeface="Arial" pitchFamily="34" charset="0"/>
              </a:rPr>
              <a:t>за обеспечение чистоты и порядка, сохранение и преумножение зеленых насаждений на территориях </a:t>
            </a:r>
            <a:r>
              <a:rPr lang="ru-RU" sz="15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образовательной организации;</a:t>
            </a:r>
          </a:p>
          <a:p>
            <a:pPr marL="342900" indent="-342900" algn="just">
              <a:buAutoNum type="arabicParenR"/>
            </a:pPr>
            <a:r>
              <a:rPr lang="ru-RU" sz="15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обеспечить </a:t>
            </a:r>
            <a:r>
              <a:rPr lang="ru-RU" sz="1500" dirty="0">
                <a:latin typeface="Arial" pitchFamily="34" charset="0"/>
                <a:ea typeface="Calibri" pitchFamily="34" charset="0"/>
                <a:cs typeface="Arial" pitchFamily="34" charset="0"/>
              </a:rPr>
              <a:t>выявление, поддержку и распространение общественно-значимого опыта  благоустройства и озеленения  территорий образовательных организаций, результативного опыта взаимодействия с социальными партнерами по данным вопросам</a:t>
            </a:r>
            <a:r>
              <a:rPr lang="ru-RU" sz="15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18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pPr lvl="0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План подготовки </a:t>
            </a:r>
            <a:br>
              <a:rPr lang="ru-RU" sz="2000" b="1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 смотру – конкурсу «Цветущий город - 201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»</a:t>
            </a: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6274883"/>
              </p:ext>
            </p:extLst>
          </p:nvPr>
        </p:nvGraphicFramePr>
        <p:xfrm>
          <a:off x="500034" y="1142984"/>
          <a:ext cx="822960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7200" y="2132856"/>
            <a:ext cx="82296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latin typeface="Arial" pitchFamily="34" charset="0"/>
                <a:cs typeface="Arial" pitchFamily="34" charset="0"/>
              </a:rPr>
              <a:t>Задачи</a:t>
            </a:r>
            <a:r>
              <a:rPr lang="ru-RU" sz="1700" b="1" dirty="0">
                <a:latin typeface="Arial" pitchFamily="34" charset="0"/>
                <a:cs typeface="Arial" pitchFamily="34" charset="0"/>
              </a:rPr>
              <a:t>: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700" dirty="0">
                <a:latin typeface="Arial" pitchFamily="34" charset="0"/>
                <a:cs typeface="Arial" pitchFamily="34" charset="0"/>
              </a:rPr>
              <a:t>- детальное обследование территории и выделение наиболее интересных объектов, объектов требующих реконструкции или капитального ремонта, мест опасных для жизни и здоровья детей;</a:t>
            </a:r>
          </a:p>
          <a:p>
            <a:r>
              <a:rPr lang="ru-RU" sz="1700" dirty="0">
                <a:latin typeface="Arial" pitchFamily="34" charset="0"/>
                <a:cs typeface="Arial" pitchFamily="34" charset="0"/>
              </a:rPr>
              <a:t>- проведение организационной работы, планирование, решение финансовых вопросов, составление примерной сметы по предполагаемым затратам;</a:t>
            </a:r>
          </a:p>
          <a:p>
            <a:r>
              <a:rPr lang="ru-RU" sz="1700" dirty="0">
                <a:latin typeface="Arial" pitchFamily="34" charset="0"/>
                <a:cs typeface="Arial" pitchFamily="34" charset="0"/>
              </a:rPr>
              <a:t>- оформление экологического паспорта двора дошкольного учреждения;</a:t>
            </a:r>
          </a:p>
          <a:p>
            <a:r>
              <a:rPr lang="ru-RU" sz="1700" dirty="0">
                <a:latin typeface="Arial" pitchFamily="34" charset="0"/>
                <a:cs typeface="Arial" pitchFamily="34" charset="0"/>
              </a:rPr>
              <a:t>- изготовление табличек с рисунками, подписями для видовых точек, природоохранных знаков;</a:t>
            </a:r>
          </a:p>
          <a:p>
            <a:r>
              <a:rPr lang="ru-RU" sz="1700" dirty="0">
                <a:latin typeface="Arial" pitchFamily="34" charset="0"/>
                <a:cs typeface="Arial" pitchFamily="34" charset="0"/>
              </a:rPr>
              <a:t>посев семян на рассаду;</a:t>
            </a:r>
          </a:p>
          <a:p>
            <a:r>
              <a:rPr lang="ru-RU" sz="1700" dirty="0">
                <a:latin typeface="Arial" pitchFamily="34" charset="0"/>
                <a:cs typeface="Arial" pitchFamily="34" charset="0"/>
              </a:rPr>
              <a:t>- привлечение родителей к благоустройству территории;</a:t>
            </a:r>
          </a:p>
          <a:p>
            <a:r>
              <a:rPr lang="ru-RU" sz="1700" dirty="0">
                <a:latin typeface="Arial" pitchFamily="34" charset="0"/>
                <a:cs typeface="Arial" pitchFamily="34" charset="0"/>
              </a:rPr>
              <a:t>- уборка старых деревьев, стрижка кустарников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ru-RU" sz="4000" dirty="0">
                <a:latin typeface="Arial" pitchFamily="34" charset="0"/>
                <a:cs typeface="Arial" pitchFamily="34" charset="0"/>
              </a:rPr>
              <a:t>Этапы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работы</a:t>
            </a:r>
            <a:br>
              <a:rPr lang="ru-RU" sz="4000" dirty="0" smtClean="0"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atin typeface="Arial" pitchFamily="34" charset="0"/>
                <a:cs typeface="Arial" pitchFamily="34" charset="0"/>
              </a:rPr>
              <a:t>Подготовительный 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этап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C:\Users\user\Pictures\ves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53136"/>
            <a:ext cx="351219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68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ru-RU" sz="3000" b="1" dirty="0"/>
              <a:t>Конкурс </a:t>
            </a:r>
            <a:r>
              <a:rPr lang="ru-RU" sz="3000" b="1" dirty="0" smtClean="0"/>
              <a:t/>
            </a:r>
            <a:br>
              <a:rPr lang="ru-RU" sz="3000" b="1" dirty="0" smtClean="0"/>
            </a:br>
            <a:r>
              <a:rPr lang="ru-RU" sz="3000" b="1" dirty="0" smtClean="0"/>
              <a:t>«</a:t>
            </a:r>
            <a:r>
              <a:rPr lang="ru-RU" sz="3000" b="1" dirty="0"/>
              <a:t>Лучший огород на окошке</a:t>
            </a:r>
            <a:r>
              <a:rPr lang="ru-RU" sz="3000" b="1" dirty="0" smtClean="0"/>
              <a:t>»</a:t>
            </a:r>
            <a:br>
              <a:rPr lang="ru-RU" sz="3000" b="1" dirty="0" smtClean="0"/>
            </a:br>
            <a:r>
              <a:rPr lang="ru-RU" sz="3000" dirty="0" smtClean="0"/>
              <a:t>Срок: апрель-май</a:t>
            </a: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68715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895" y="3214751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87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ru-RU" sz="3000" b="1" dirty="0"/>
              <a:t>Конкурс </a:t>
            </a:r>
            <a:r>
              <a:rPr lang="ru-RU" sz="3000" b="1" dirty="0" smtClean="0"/>
              <a:t/>
            </a:r>
            <a:br>
              <a:rPr lang="ru-RU" sz="3000" b="1" dirty="0" smtClean="0"/>
            </a:br>
            <a:r>
              <a:rPr lang="ru-RU" sz="3000" b="1" dirty="0" smtClean="0"/>
              <a:t>«</a:t>
            </a:r>
            <a:r>
              <a:rPr lang="ru-RU" sz="3000" b="1" dirty="0"/>
              <a:t>Лучший огород на окошке</a:t>
            </a:r>
            <a:r>
              <a:rPr lang="ru-RU" sz="3000" b="1" dirty="0" smtClean="0"/>
              <a:t>»</a:t>
            </a:r>
            <a:br>
              <a:rPr lang="ru-RU" sz="3000" b="1" dirty="0" smtClean="0"/>
            </a:br>
            <a:r>
              <a:rPr lang="ru-RU" sz="3000" dirty="0" smtClean="0"/>
              <a:t>Срок: апрель-май</a:t>
            </a: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379" y="3338004"/>
            <a:ext cx="384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308" y="2060848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80634"/>
            <a:ext cx="270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60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ru-RU" sz="3000" b="1" dirty="0" smtClean="0"/>
              <a:t>Экологический субботник</a:t>
            </a:r>
            <a:br>
              <a:rPr lang="ru-RU" sz="3000" b="1" dirty="0" smtClean="0"/>
            </a:br>
            <a:r>
              <a:rPr lang="ru-RU" sz="3000" dirty="0" smtClean="0"/>
              <a:t>Срок: апрель-май</a:t>
            </a: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30" y="3532405"/>
            <a:ext cx="3843416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3843416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541" y="1201140"/>
            <a:ext cx="3843416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76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ru-RU" sz="3000" b="1" dirty="0" smtClean="0"/>
              <a:t>Экологический субботник</a:t>
            </a:r>
            <a:br>
              <a:rPr lang="ru-RU" sz="3000" b="1" dirty="0" smtClean="0"/>
            </a:br>
            <a:r>
              <a:rPr lang="ru-RU" sz="3000" dirty="0" smtClean="0"/>
              <a:t>Срок: апрель-май</a:t>
            </a: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76280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06205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725" y="2708920"/>
            <a:ext cx="270000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87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587</Words>
  <Application>Microsoft Office PowerPoint</Application>
  <PresentationFormat>Экран (4:3)</PresentationFormat>
  <Paragraphs>64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План подготовки  к смотру – конкурсу «Цветущий город - 2017»</vt:lpstr>
      <vt:lpstr>Этапы работы Подготовительный этап</vt:lpstr>
      <vt:lpstr>Конкурс  «Лучший огород на окошке» Срок: апрель-май</vt:lpstr>
      <vt:lpstr>Конкурс  «Лучший огород на окошке» Срок: апрель-май</vt:lpstr>
      <vt:lpstr>Экологический субботник Срок: апрель-май</vt:lpstr>
      <vt:lpstr>Экологический субботник Срок: апрель-май</vt:lpstr>
      <vt:lpstr>Этапы работы Основной этап</vt:lpstr>
      <vt:lpstr>Посадка саженцев кустарников и деревьев Срок: май</vt:lpstr>
      <vt:lpstr>Реконструкция имеющегося оборудования Срок: май</vt:lpstr>
      <vt:lpstr>Огород у Золушки Срок: май-июнь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Экологический-3</dc:title>
  <dc:creator>Фокина Лидия Петровна</dc:creator>
  <cp:keywords>Шаблон презентации</cp:keywords>
  <cp:lastModifiedBy>user</cp:lastModifiedBy>
  <cp:revision>27</cp:revision>
  <dcterms:created xsi:type="dcterms:W3CDTF">2017-02-23T13:11:39Z</dcterms:created>
  <dcterms:modified xsi:type="dcterms:W3CDTF">2017-06-27T18:24:03Z</dcterms:modified>
</cp:coreProperties>
</file>